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56" r:id="rId5"/>
    <p:sldId id="257" r:id="rId6"/>
    <p:sldId id="259" r:id="rId7"/>
    <p:sldId id="258" r:id="rId8"/>
    <p:sldId id="265" r:id="rId9"/>
    <p:sldId id="260" r:id="rId10"/>
    <p:sldId id="261" r:id="rId11"/>
    <p:sldId id="262" r:id="rId12"/>
    <p:sldId id="263" r:id="rId13"/>
    <p:sldId id="264" r:id="rId14"/>
    <p:sldId id="266" r:id="rId15"/>
    <p:sldId id="267" r:id="rId16"/>
    <p:sldId id="268" r:id="rId17"/>
    <p:sldId id="269" r:id="rId18"/>
    <p:sldId id="270" r:id="rId19"/>
    <p:sldId id="273" r:id="rId20"/>
    <p:sldId id="271" r:id="rId21"/>
    <p:sldId id="272" r:id="rId22"/>
    <p:sldId id="274" r:id="rId23"/>
    <p:sldId id="275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147216-9EB7-4E47-A682-00CCBD5D2760}" v="5" dt="2023-02-26T20:00:56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778" autoAdjust="0"/>
  </p:normalViewPr>
  <p:slideViewPr>
    <p:cSldViewPr snapToGrid="0">
      <p:cViewPr varScale="1">
        <p:scale>
          <a:sx n="49" d="100"/>
          <a:sy n="49" d="100"/>
        </p:scale>
        <p:origin x="13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0B764-9373-4967-8405-7755F6A02092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D90A8-B82E-402B-B7CB-2CDDBAEB2D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353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Als je het idee hebt dat je wat krijgt, heb je de neiging iets terug te doen</a:t>
            </a:r>
          </a:p>
          <a:p>
            <a:r>
              <a:rPr lang="nl-NL" dirty="0"/>
              <a:t>Pepermuntje bij de rekening </a:t>
            </a:r>
            <a:r>
              <a:rPr lang="nl-NL" dirty="0">
                <a:sym typeface="Wingdings" panose="05000000000000000000" pitchFamily="2" charset="2"/>
              </a:rPr>
              <a:t> levert in de meeste gevallen meer fooi op</a:t>
            </a:r>
          </a:p>
          <a:p>
            <a:r>
              <a:rPr lang="nl-NL" dirty="0">
                <a:sym typeface="Wingdings" panose="05000000000000000000" pitchFamily="2" charset="2"/>
              </a:rPr>
              <a:t>Ander voorbeeld: producten aanbieden die je mag proberen en daarna kopen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D90A8-B82E-402B-B7CB-2CDDBAEB2DC4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8849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Je laat de persoon de 1</a:t>
            </a:r>
            <a:r>
              <a:rPr lang="nl-NL" baseline="30000" dirty="0"/>
              <a:t>ste</a:t>
            </a:r>
            <a:r>
              <a:rPr lang="nl-NL" dirty="0"/>
              <a:t> stap zetten daarna kan jij het verder inkoppen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D90A8-B82E-402B-B7CB-2CDDBAEB2DC4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7056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Wij zijn kuddedieren </a:t>
            </a:r>
            <a:r>
              <a:rPr lang="nl-NL" dirty="0">
                <a:sym typeface="Wingdings" panose="05000000000000000000" pitchFamily="2" charset="2"/>
              </a:rPr>
              <a:t> goede reviews  wij kiezen</a:t>
            </a:r>
          </a:p>
          <a:p>
            <a:r>
              <a:rPr lang="nl-NL" dirty="0">
                <a:sym typeface="Wingdings" panose="05000000000000000000" pitchFamily="2" charset="2"/>
              </a:rPr>
              <a:t>Stemmen beslissingen op andere af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D90A8-B82E-402B-B7CB-2CDDBAEB2DC4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2749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Mensen die we aardig vinden geloven we sneller en gunnen we meer</a:t>
            </a:r>
          </a:p>
          <a:p>
            <a:r>
              <a:rPr lang="nl-NL" dirty="0"/>
              <a:t>Deze persoon volg je sneller </a:t>
            </a:r>
            <a:r>
              <a:rPr lang="nl-NL" dirty="0">
                <a:sym typeface="Wingdings" panose="05000000000000000000" pitchFamily="2" charset="2"/>
              </a:rPr>
              <a:t> dus meer verkoop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D90A8-B82E-402B-B7CB-2CDDBAEB2DC4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4979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Beperkte aantallen</a:t>
            </a:r>
          </a:p>
          <a:p>
            <a:r>
              <a:rPr lang="nl-NL" dirty="0"/>
              <a:t>Tijdslimieten</a:t>
            </a:r>
          </a:p>
          <a:p>
            <a:endParaRPr lang="nl-NL" dirty="0"/>
          </a:p>
          <a:p>
            <a:r>
              <a:rPr lang="nl-NL" dirty="0"/>
              <a:t>Laatste koekje in de trommel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D90A8-B82E-402B-B7CB-2CDDBAEB2DC4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8926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29E37F2B-2654-41EE-8A96-ECE2930FC827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11F9A08-D5CC-48DD-BF67-00E1FAC8D5A3}" type="datetimeFigureOut">
              <a:rPr lang="nl-NL" smtClean="0"/>
              <a:t>28-2-2023</a:t>
            </a:fld>
            <a:endParaRPr lang="nl-NL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312349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9A08-D5CC-48DD-BF67-00E1FAC8D5A3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9E37F2B-2654-41EE-8A96-ECE2930FC827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190500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9A08-D5CC-48DD-BF67-00E1FAC8D5A3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7F2B-2654-41EE-8A96-ECE2930FC827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4174650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9A08-D5CC-48DD-BF67-00E1FAC8D5A3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E37F2B-2654-41EE-8A96-ECE2930FC827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3815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9A08-D5CC-48DD-BF67-00E1FAC8D5A3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7F2B-2654-41EE-8A96-ECE2930FC827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10758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9A08-D5CC-48DD-BF67-00E1FAC8D5A3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7F2B-2654-41EE-8A96-ECE2930FC827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61699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9A08-D5CC-48DD-BF67-00E1FAC8D5A3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7F2B-2654-41EE-8A96-ECE2930FC827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872918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9A08-D5CC-48DD-BF67-00E1FAC8D5A3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7F2B-2654-41EE-8A96-ECE2930FC827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130534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9A08-D5CC-48DD-BF67-00E1FAC8D5A3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7F2B-2654-41EE-8A96-ECE2930FC827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79907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9A08-D5CC-48DD-BF67-00E1FAC8D5A3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7F2B-2654-41EE-8A96-ECE2930FC827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217928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29E37F2B-2654-41EE-8A96-ECE2930FC827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11F9A08-D5CC-48DD-BF67-00E1FAC8D5A3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7266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9A08-D5CC-48DD-BF67-00E1FAC8D5A3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7F2B-2654-41EE-8A96-ECE2930FC8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93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29E37F2B-2654-41EE-8A96-ECE2930FC827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11F9A08-D5CC-48DD-BF67-00E1FAC8D5A3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661854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29E37F2B-2654-41EE-8A96-ECE2930FC827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11F9A08-D5CC-48DD-BF67-00E1FAC8D5A3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689626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9A08-D5CC-48DD-BF67-00E1FAC8D5A3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7F2B-2654-41EE-8A96-ECE2930FC827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90243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9A08-D5CC-48DD-BF67-00E1FAC8D5A3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E37F2B-2654-41EE-8A96-ECE2930FC827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54449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9A08-D5CC-48DD-BF67-00E1FAC8D5A3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E37F2B-2654-41EE-8A96-ECE2930FC827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2597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9A08-D5CC-48DD-BF67-00E1FAC8D5A3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7F2B-2654-41EE-8A96-ECE2930FC827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5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11F9A08-D5CC-48DD-BF67-00E1FAC8D5A3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29E37F2B-2654-41EE-8A96-ECE2930FC8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26431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11F9A08-D5CC-48DD-BF67-00E1FAC8D5A3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29E37F2B-2654-41EE-8A96-ECE2930FC827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16059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11F9A08-D5CC-48DD-BF67-00E1FAC8D5A3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29E37F2B-2654-41EE-8A96-ECE2930FC8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6224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11F9A08-D5CC-48DD-BF67-00E1FAC8D5A3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29E37F2B-2654-41EE-8A96-ECE2930FC827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85318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29E37F2B-2654-41EE-8A96-ECE2930FC827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11F9A08-D5CC-48DD-BF67-00E1FAC8D5A3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478176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988AC5-2B10-5FC9-7764-20ED3F043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5A4F360-E309-20DF-7932-72C3FB3E6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7164B3-75EB-A1B8-22B0-019947D76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9A08-D5CC-48DD-BF67-00E1FAC8D5A3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676258-545B-5D80-B68A-C775C1E47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20CC2E-89DE-E156-C69A-F5BFBBE7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7F2B-2654-41EE-8A96-ECE2930FC8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105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29E37F2B-2654-41EE-8A96-ECE2930FC827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11F9A08-D5CC-48DD-BF67-00E1FAC8D5A3}" type="datetimeFigureOut">
              <a:rPr lang="nl-NL" smtClean="0"/>
              <a:t>28-2-2023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837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9A08-D5CC-48DD-BF67-00E1FAC8D5A3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7F2B-2654-41EE-8A96-ECE2930FC8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5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9A08-D5CC-48DD-BF67-00E1FAC8D5A3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E37F2B-2654-41EE-8A96-ECE2930FC827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296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9A08-D5CC-48DD-BF67-00E1FAC8D5A3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7F2B-2654-41EE-8A96-ECE2930FC827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23075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9A08-D5CC-48DD-BF67-00E1FAC8D5A3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7F2B-2654-41EE-8A96-ECE2930FC827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56652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9A08-D5CC-48DD-BF67-00E1FAC8D5A3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E37F2B-2654-41EE-8A96-ECE2930FC827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00030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D11F9A08-D5CC-48DD-BF67-00E1FAC8D5A3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29E37F2B-2654-41EE-8A96-ECE2930FC827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4321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mu.nl/internet-marketing-kennisbank/neuromarketing/cialdini-princip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hyperlink" Target="https://boomstrategie.nl/model/zeven-beinvloedingsstrategieen-van-cialdini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library.org/wp-content/uploads/Campaign-Accelerator-A4-Detailed-Engagement-Pyramid.pdf" TargetMode="External"/><Relationship Id="rId2" Type="http://schemas.openxmlformats.org/officeDocument/2006/relationships/hyperlink" Target="https://commonslibrary.org/engagement-pyramid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the-vital-edge.com/engagement-pyrami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2E98085A-A815-AE06-717B-659DAFC79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/>
          <a:lstStyle/>
          <a:p>
            <a:r>
              <a:rPr lang="en-US" dirty="0"/>
              <a:t>Training </a:t>
            </a:r>
            <a:r>
              <a:rPr lang="nl-NL" dirty="0"/>
              <a:t>gedragsbeïnvloeding</a:t>
            </a:r>
          </a:p>
        </p:txBody>
      </p:sp>
    </p:spTree>
    <p:extLst>
      <p:ext uri="{BB962C8B-B14F-4D97-AF65-F5344CB8AC3E}">
        <p14:creationId xmlns:p14="http://schemas.microsoft.com/office/powerpoint/2010/main" val="1553581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DBB5D7-B071-66F8-4662-65B7633EC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Beïnvloedingsprincipes van </a:t>
            </a:r>
            <a:r>
              <a:rPr lang="nl-NL" dirty="0" err="1"/>
              <a:t>Cialdini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B0D22-4B50-557A-EB6D-76F6E8365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spcBef>
                <a:spcPts val="0"/>
              </a:spcBef>
              <a:buNone/>
            </a:pPr>
            <a:r>
              <a:rPr lang="nl-NL" dirty="0"/>
              <a:t>Wie is R. </a:t>
            </a:r>
            <a:r>
              <a:rPr lang="nl-NL" dirty="0" err="1"/>
              <a:t>Cialdini</a:t>
            </a:r>
            <a:r>
              <a:rPr lang="nl-NL" dirty="0"/>
              <a:t>?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/>
              <a:t>Hoogleraar psychologie, expert gedragsbeïnvloeding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/>
              <a:t>Zijn theorieën worden veel gebruikt in de marketing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/>
              <a:t>Helpen om klanten te beïnvloeden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/>
              <a:t>Volgens </a:t>
            </a:r>
            <a:r>
              <a:rPr lang="nl-NL" dirty="0" err="1"/>
              <a:t>Cialdini</a:t>
            </a:r>
            <a:r>
              <a:rPr lang="nl-NL" dirty="0"/>
              <a:t> zijn de volgende 7 principes van belang</a:t>
            </a:r>
          </a:p>
          <a:p>
            <a:pPr marL="0" indent="0">
              <a:spcBef>
                <a:spcPts val="0"/>
              </a:spcBef>
              <a:buNone/>
            </a:pPr>
            <a:endParaRPr lang="nl-NL" dirty="0"/>
          </a:p>
          <a:p>
            <a:pPr marL="0" indent="0">
              <a:spcBef>
                <a:spcPts val="0"/>
              </a:spcBef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4214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7F42C5C-C704-37D8-782E-E386464DD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455" y="392167"/>
            <a:ext cx="6911939" cy="60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56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287CCC-4202-CBE8-1B51-85D04D9BD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Wederkerigheid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44A059-A213-742C-BB65-9A3336821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nl-NL" dirty="0"/>
              <a:t>Voor wat, hoort wat</a:t>
            </a:r>
          </a:p>
          <a:p>
            <a:pPr marL="0" indent="0">
              <a:buNone/>
            </a:pPr>
            <a:r>
              <a:rPr lang="nl-NL" dirty="0"/>
              <a:t>Keuzeproces</a:t>
            </a:r>
          </a:p>
          <a:p>
            <a:pPr marL="0" indent="0">
              <a:buNone/>
            </a:pPr>
            <a:r>
              <a:rPr lang="nl-NL" dirty="0"/>
              <a:t>Hoe dan?</a:t>
            </a:r>
          </a:p>
          <a:p>
            <a:pPr marL="0" indent="0">
              <a:buNone/>
            </a:pPr>
            <a:r>
              <a:rPr lang="nl-NL" dirty="0"/>
              <a:t>Gebeurt ook bij uiteten </a:t>
            </a:r>
            <a:r>
              <a:rPr lang="nl-NL" dirty="0">
                <a:sym typeface="Wingdings" panose="05000000000000000000" pitchFamily="2" charset="2"/>
              </a:rPr>
              <a:t> weten jullie hoe?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4216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08B1F0-F5B1-70E5-ED29-C2BCCAD87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Consistentie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F7702B-7DA3-1004-E87B-891089C84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nl-NL" dirty="0"/>
              <a:t>We maken keuzes die logisch lijken</a:t>
            </a:r>
          </a:p>
          <a:p>
            <a:pPr marL="0" indent="0">
              <a:buNone/>
            </a:pPr>
            <a:r>
              <a:rPr lang="nl-NL" dirty="0"/>
              <a:t>Beslissing is beslissing </a:t>
            </a:r>
            <a:r>
              <a:rPr lang="nl-NL" dirty="0">
                <a:sym typeface="Wingdings" panose="05000000000000000000" pitchFamily="2" charset="2"/>
              </a:rPr>
              <a:t> wijken we niet graag van af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Stap 1 </a:t>
            </a:r>
            <a:r>
              <a:rPr lang="nl-NL" dirty="0">
                <a:sym typeface="Wingdings" panose="05000000000000000000" pitchFamily="2" charset="2"/>
              </a:rPr>
              <a:t> geeft stap 2 als gevolg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Voorbeeld: jij laat de persoon zelf aangeven dat gezond leven erg belangrijk is  daarna kan je de producten verkopen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8151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4C261E-8C01-240D-C335-76B1178C4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Consensus (sociale bewijskracht)</a:t>
            </a:r>
          </a:p>
        </p:txBody>
      </p:sp>
      <p:pic>
        <p:nvPicPr>
          <p:cNvPr id="5" name="Tijdelijke aanduiding voor inhoud 4" descr="Een zogend buffelkalfje">
            <a:extLst>
              <a:ext uri="{FF2B5EF4-FFF2-40B4-BE49-F238E27FC236}">
                <a16:creationId xmlns:a16="http://schemas.microsoft.com/office/drawing/2014/main" id="{8202C974-A114-33FF-E249-53C5C09FF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91" y="1709738"/>
            <a:ext cx="6631018" cy="4419600"/>
          </a:xfrm>
        </p:spPr>
      </p:pic>
    </p:spTree>
    <p:extLst>
      <p:ext uri="{BB962C8B-B14F-4D97-AF65-F5344CB8AC3E}">
        <p14:creationId xmlns:p14="http://schemas.microsoft.com/office/powerpoint/2010/main" val="517604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451A72-6DFE-C7DA-0CC5-A9E0F7C8A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Sympathie</a:t>
            </a:r>
          </a:p>
        </p:txBody>
      </p:sp>
      <p:pic>
        <p:nvPicPr>
          <p:cNvPr id="5" name="Tijdelijke aanduiding voor inhoud 4" descr="Kind dat planten vasthoudt">
            <a:extLst>
              <a:ext uri="{FF2B5EF4-FFF2-40B4-BE49-F238E27FC236}">
                <a16:creationId xmlns:a16="http://schemas.microsoft.com/office/drawing/2014/main" id="{61E64692-68A6-175B-E73C-8FE1C2ED7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2170"/>
          <a:stretch/>
        </p:blipFill>
        <p:spPr>
          <a:xfrm>
            <a:off x="371475" y="1709738"/>
            <a:ext cx="11449050" cy="4419599"/>
          </a:xfrm>
          <a:noFill/>
        </p:spPr>
      </p:pic>
    </p:spTree>
    <p:extLst>
      <p:ext uri="{BB962C8B-B14F-4D97-AF65-F5344CB8AC3E}">
        <p14:creationId xmlns:p14="http://schemas.microsoft.com/office/powerpoint/2010/main" val="806461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519EE6-1BC9-77CE-5587-3ECE7E66F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5D634E-8446-C45A-F773-95C2EEAC5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nl-NL" dirty="0"/>
              <a:t>Behoefte aan familie, ergens bij horen</a:t>
            </a:r>
          </a:p>
          <a:p>
            <a:pPr marL="0" indent="0">
              <a:buNone/>
            </a:pPr>
            <a:r>
              <a:rPr lang="nl-NL" dirty="0"/>
              <a:t>Familie is hierin heel belangrijk </a:t>
            </a:r>
            <a:r>
              <a:rPr lang="nl-NL" dirty="0">
                <a:sym typeface="Wingdings" panose="05000000000000000000" pitchFamily="2" charset="2"/>
              </a:rPr>
              <a:t> nemen we meer van aan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Cultuur speelt ook een rol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Leeftijd kan ook en dezelfde interesses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8469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41040-5036-9FDE-F6AC-CED7D12EC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Autoriteit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494630-72D7-0380-BCB8-9C1BFF5AB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nl-NL" dirty="0"/>
              <a:t>Automatisch proces</a:t>
            </a:r>
          </a:p>
          <a:p>
            <a:pPr marL="0" indent="0">
              <a:buNone/>
            </a:pPr>
            <a:r>
              <a:rPr lang="nl-NL" dirty="0"/>
              <a:t>Hoe vaak denken jullie wel niet </a:t>
            </a:r>
            <a:r>
              <a:rPr lang="nl-NL" dirty="0">
                <a:sym typeface="Wingdings" panose="05000000000000000000" pitchFamily="2" charset="2"/>
              </a:rPr>
              <a:t> oh hij is de expert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Witte jas in reclames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Maar ook bij experimenten zien we dit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En in de geschiedenis helaas ook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DA8D815-C1BE-0147-55F4-48EB0D72E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591" y="3224463"/>
            <a:ext cx="3627830" cy="26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71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DF5453-16D0-B852-CCD3-AEBCBDB94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Schaarste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82DFB5-478B-3737-BA2A-3DC9C0D39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nl-NL" dirty="0"/>
              <a:t>Hoe werkt dit?</a:t>
            </a:r>
          </a:p>
          <a:p>
            <a:pPr marL="0" indent="0">
              <a:buNone/>
            </a:pPr>
            <a:r>
              <a:rPr lang="nl-NL" dirty="0"/>
              <a:t>Iets wat niet mag, of waar minder van is, stijgt je behoefte om dat te hebben.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Hoe zou deze kunnen worden ingezet?</a:t>
            </a:r>
          </a:p>
          <a:p>
            <a:pPr marL="0" indent="0">
              <a:spcBef>
                <a:spcPts val="0"/>
              </a:spcBef>
              <a:buNone/>
            </a:pPr>
            <a:endParaRPr lang="nl-NL" sz="1600" dirty="0"/>
          </a:p>
          <a:p>
            <a:pPr marL="0" indent="0">
              <a:spcBef>
                <a:spcPts val="0"/>
              </a:spcBef>
              <a:buNone/>
            </a:pPr>
            <a:r>
              <a:rPr lang="nl-NL" sz="1600" dirty="0"/>
              <a:t>Bronnen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1050" dirty="0" err="1">
                <a:hlinkClick r:id="rId3"/>
              </a:rPr>
              <a:t>Cialdini</a:t>
            </a:r>
            <a:r>
              <a:rPr lang="nl-NL" sz="1050" dirty="0">
                <a:hlinkClick r:id="rId3"/>
              </a:rPr>
              <a:t>: 7 Beïnvloedingsprincipes in de praktijk (imu.nl)</a:t>
            </a:r>
            <a:endParaRPr lang="nl-NL" sz="1050" dirty="0"/>
          </a:p>
          <a:p>
            <a:pPr marL="0" indent="0">
              <a:spcBef>
                <a:spcPts val="0"/>
              </a:spcBef>
              <a:buNone/>
            </a:pPr>
            <a:r>
              <a:rPr lang="nl-NL" sz="1050" dirty="0">
                <a:hlinkClick r:id="rId4"/>
              </a:rPr>
              <a:t>Zeven beïnvloedingsstrategieën van </a:t>
            </a:r>
            <a:r>
              <a:rPr lang="nl-NL" sz="1050" dirty="0" err="1">
                <a:hlinkClick r:id="rId4"/>
              </a:rPr>
              <a:t>Cialdini</a:t>
            </a:r>
            <a:r>
              <a:rPr lang="nl-NL" sz="1050" dirty="0">
                <a:hlinkClick r:id="rId4"/>
              </a:rPr>
              <a:t> - BOOM strategie en communicatie</a:t>
            </a:r>
            <a:endParaRPr lang="nl-NL" sz="16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9D6A5CA-2632-7D2B-4EEC-F8FE2FE5C8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5175" y="4528277"/>
            <a:ext cx="4406825" cy="232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51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4ACCB-5E8A-0FA8-2AB4-514F89796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kan je hiermee?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F21B3A-9EA3-FA8D-3322-6AF74FC44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nl-NL" dirty="0"/>
              <a:t>Ideeën om de bijeenkomst en de werving ervoor verder vorm te geven</a:t>
            </a:r>
          </a:p>
          <a:p>
            <a:pPr marL="0" indent="0">
              <a:buNone/>
            </a:pPr>
            <a:r>
              <a:rPr lang="nl-NL" dirty="0"/>
              <a:t>Beide theorieën sluiten bij elkaar aan</a:t>
            </a:r>
          </a:p>
          <a:p>
            <a:pPr marL="0" indent="0">
              <a:buNone/>
            </a:pPr>
            <a:r>
              <a:rPr lang="nl-NL" dirty="0"/>
              <a:t>Helpen elkaar om de stap tot deelname te zetten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26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2C3437D-012B-E8EF-A83C-2D125FC4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en-US" dirty="0"/>
              <a:t>Les van </a:t>
            </a:r>
            <a:r>
              <a:rPr lang="en-US" dirty="0" err="1"/>
              <a:t>vandaag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AEEAA5-02AD-9B55-4C7F-A5CA8CE7D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1"/>
          <a:lstStyle/>
          <a:p>
            <a:r>
              <a:rPr lang="nl-NL" dirty="0"/>
              <a:t>Piramide van betrokkenheid (</a:t>
            </a:r>
            <a:r>
              <a:rPr lang="nl-NL" dirty="0" err="1"/>
              <a:t>Rosenblatt</a:t>
            </a:r>
            <a:r>
              <a:rPr lang="nl-NL" dirty="0"/>
              <a:t>)</a:t>
            </a:r>
          </a:p>
          <a:p>
            <a:pPr marL="1105200" lvl="1" indent="-457200">
              <a:buFont typeface="Arial" panose="020B0604020202020204" pitchFamily="34" charset="0"/>
              <a:buChar char="•"/>
            </a:pPr>
            <a:r>
              <a:rPr lang="nl-NL" sz="2400" dirty="0"/>
              <a:t>Je kent de 6 lagen van de piramide</a:t>
            </a:r>
          </a:p>
          <a:p>
            <a:pPr marL="1105200" lvl="1" indent="-457200">
              <a:buFont typeface="Arial" panose="020B0604020202020204" pitchFamily="34" charset="0"/>
              <a:buChar char="•"/>
            </a:pPr>
            <a:r>
              <a:rPr lang="nl-NL" sz="2400" dirty="0"/>
              <a:t>Je kan de 6 lagen van de piramide toepassen</a:t>
            </a:r>
          </a:p>
          <a:p>
            <a:r>
              <a:rPr lang="nl-NL" dirty="0"/>
              <a:t>Beïnvloedingsprincipes (</a:t>
            </a:r>
            <a:r>
              <a:rPr lang="nl-NL" dirty="0" err="1"/>
              <a:t>Cialdini</a:t>
            </a:r>
            <a:r>
              <a:rPr lang="nl-NL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/>
              <a:t> Je kent de beïnvloedingstechnieken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/>
              <a:t>Je kan de beïnvloedingstechnieken toepassen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30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7EE80-6D7B-6F09-2D26-22D007AD6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 </a:t>
            </a:r>
          </a:p>
        </p:txBody>
      </p:sp>
    </p:spTree>
    <p:extLst>
      <p:ext uri="{BB962C8B-B14F-4D97-AF65-F5344CB8AC3E}">
        <p14:creationId xmlns:p14="http://schemas.microsoft.com/office/powerpoint/2010/main" val="1534350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55D66D-74F8-7A95-85FC-C4D86F990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De engagement </a:t>
            </a:r>
            <a:r>
              <a:rPr lang="nl-NL" sz="3200" dirty="0" err="1"/>
              <a:t>pyramid</a:t>
            </a:r>
            <a:br>
              <a:rPr lang="nl-NL" sz="3200" dirty="0"/>
            </a:br>
            <a:r>
              <a:rPr lang="nl-NL" sz="3200" dirty="0"/>
              <a:t>Of te wel de piramide van betrokkenheid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340ED8-0E91-8846-B7BA-EBA9E37E6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nl-NL" dirty="0"/>
              <a:t>Bij het begin beginnen</a:t>
            </a:r>
          </a:p>
          <a:p>
            <a:r>
              <a:rPr lang="nl-NL" dirty="0"/>
              <a:t>Wie is meneer </a:t>
            </a:r>
            <a:r>
              <a:rPr lang="nl-NL" dirty="0" err="1"/>
              <a:t>Rosenblatt</a:t>
            </a:r>
            <a:r>
              <a:rPr lang="nl-NL" dirty="0"/>
              <a:t>?</a:t>
            </a:r>
          </a:p>
          <a:p>
            <a:pPr lvl="1"/>
            <a:r>
              <a:rPr lang="nl-NL" dirty="0"/>
              <a:t>Creatieve duizendpoot, heeft bij Microsoft gewerkt</a:t>
            </a:r>
          </a:p>
          <a:p>
            <a:pPr lvl="1"/>
            <a:r>
              <a:rPr lang="nl-NL" dirty="0"/>
              <a:t>Doet veel onderzoeken o.a. technologie en sociale activiteiten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25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4BE6478-6E2A-222C-759A-A387BA306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089" y="148305"/>
            <a:ext cx="10409822" cy="65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62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B5665-9120-8B38-6BEB-CB7E36080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Vertaling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08C5FE-986B-3C80-BC24-6D081A8F8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371600"/>
            <a:ext cx="7229475" cy="456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252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AA288A-521E-D2D0-6E14-9575002F4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werkt deze piramide?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C9953E-3162-F195-D542-AFD13729D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nl-NL" sz="2800" dirty="0"/>
              <a:t>Zoals je op het plaatje ziet heb je 6 levels</a:t>
            </a:r>
          </a:p>
          <a:p>
            <a:pPr marL="0" indent="0">
              <a:buNone/>
            </a:pPr>
            <a:r>
              <a:rPr lang="nl-NL" sz="2800" dirty="0"/>
              <a:t>Je begint van onder naar boven</a:t>
            </a:r>
          </a:p>
          <a:p>
            <a:pPr marL="0" indent="0">
              <a:buNone/>
            </a:pPr>
            <a:r>
              <a:rPr lang="nl-NL" sz="2800" dirty="0"/>
              <a:t>Passeren </a:t>
            </a:r>
            <a:r>
              <a:rPr lang="nl-NL" sz="2800" dirty="0">
                <a:sym typeface="Wingdings" panose="05000000000000000000" pitchFamily="2" charset="2"/>
              </a:rPr>
              <a:t> geen interesse/kennis voor het onderwerp</a:t>
            </a:r>
            <a:endParaRPr lang="nl-NL" sz="2800" dirty="0"/>
          </a:p>
          <a:p>
            <a:pPr>
              <a:spcBef>
                <a:spcPts val="0"/>
              </a:spcBef>
            </a:pPr>
            <a:r>
              <a:rPr lang="nl-NL" sz="2400" dirty="0" err="1"/>
              <a:t>Observing</a:t>
            </a:r>
            <a:r>
              <a:rPr lang="nl-NL" sz="2400" dirty="0"/>
              <a:t> (observeren, toekijken)</a:t>
            </a:r>
          </a:p>
          <a:p>
            <a:pPr>
              <a:spcBef>
                <a:spcPts val="0"/>
              </a:spcBef>
            </a:pPr>
            <a:r>
              <a:rPr lang="nl-NL" sz="2400" dirty="0" err="1"/>
              <a:t>Following</a:t>
            </a:r>
            <a:r>
              <a:rPr lang="nl-NL" sz="2400" dirty="0"/>
              <a:t> (volgen)</a:t>
            </a:r>
          </a:p>
          <a:p>
            <a:pPr>
              <a:spcBef>
                <a:spcPts val="0"/>
              </a:spcBef>
            </a:pPr>
            <a:r>
              <a:rPr lang="nl-NL" sz="2400" dirty="0" err="1"/>
              <a:t>Endorsing</a:t>
            </a:r>
            <a:r>
              <a:rPr lang="nl-NL" sz="2400" dirty="0"/>
              <a:t> (steunen)</a:t>
            </a:r>
          </a:p>
          <a:p>
            <a:pPr>
              <a:spcBef>
                <a:spcPts val="0"/>
              </a:spcBef>
            </a:pPr>
            <a:r>
              <a:rPr lang="nl-NL" sz="2400" dirty="0" err="1"/>
              <a:t>Contributing</a:t>
            </a:r>
            <a:r>
              <a:rPr lang="nl-NL" sz="2400" dirty="0"/>
              <a:t> (deelname, bijdragen)</a:t>
            </a:r>
          </a:p>
          <a:p>
            <a:pPr>
              <a:spcBef>
                <a:spcPts val="0"/>
              </a:spcBef>
            </a:pPr>
            <a:r>
              <a:rPr lang="nl-NL" sz="2400" dirty="0" err="1"/>
              <a:t>Owning</a:t>
            </a:r>
            <a:r>
              <a:rPr lang="nl-NL" sz="2400" dirty="0"/>
              <a:t> (kennis bezitten, dragen)</a:t>
            </a:r>
          </a:p>
          <a:p>
            <a:pPr>
              <a:spcBef>
                <a:spcPts val="0"/>
              </a:spcBef>
            </a:pPr>
            <a:r>
              <a:rPr lang="nl-NL" sz="2400" dirty="0" err="1"/>
              <a:t>Leading</a:t>
            </a:r>
            <a:r>
              <a:rPr lang="nl-NL" sz="2400" dirty="0"/>
              <a:t> (leidend)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2218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5760E4-7204-215A-EB83-EF1F88693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Betekenis?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57A3D6-CEED-3A7C-A57E-695885B0B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spcBef>
                <a:spcPts val="0"/>
              </a:spcBef>
              <a:buNone/>
            </a:pPr>
            <a:r>
              <a:rPr lang="nl-NL" sz="3200" dirty="0" err="1"/>
              <a:t>Observing</a:t>
            </a:r>
            <a:r>
              <a:rPr lang="nl-NL" sz="3200" dirty="0"/>
              <a:t> (observeren)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3200" dirty="0"/>
              <a:t>Interesse is er, je gaat meer leren via een vriend of </a:t>
            </a:r>
            <a:r>
              <a:rPr lang="nl-NL" sz="3200" dirty="0" err="1"/>
              <a:t>social</a:t>
            </a:r>
            <a:r>
              <a:rPr lang="nl-NL" sz="3200" dirty="0"/>
              <a:t> media </a:t>
            </a:r>
            <a:r>
              <a:rPr lang="nl-NL" sz="3200" dirty="0">
                <a:sym typeface="Wingdings" panose="05000000000000000000" pitchFamily="2" charset="2"/>
              </a:rPr>
              <a:t> je wil dat ze de website gaan bekijken of naar een evenement komen</a:t>
            </a:r>
            <a:endParaRPr lang="nl-NL" sz="2800" dirty="0"/>
          </a:p>
          <a:p>
            <a:pPr marL="0" indent="0">
              <a:spcBef>
                <a:spcPts val="0"/>
              </a:spcBef>
              <a:buNone/>
            </a:pPr>
            <a:r>
              <a:rPr lang="nl-NL" sz="3200" dirty="0" err="1"/>
              <a:t>Following</a:t>
            </a:r>
            <a:r>
              <a:rPr lang="nl-NL" sz="3200" dirty="0"/>
              <a:t> (volgen)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3200" dirty="0"/>
              <a:t>Je wil heel graag meer informatie ontvangen, je neemt contact op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4241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3E2FD6-F43C-E921-3703-ED375ACE8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Betekenis?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787AFE-1848-147E-32FF-0A7F61A58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spcBef>
                <a:spcPts val="0"/>
              </a:spcBef>
              <a:buNone/>
            </a:pPr>
            <a:r>
              <a:rPr lang="nl-NL" sz="2800" dirty="0" err="1"/>
              <a:t>Endorsing</a:t>
            </a:r>
            <a:r>
              <a:rPr lang="nl-NL" sz="2800" dirty="0"/>
              <a:t> (steunen)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800" dirty="0"/>
              <a:t>Klein stapje in de goede richting </a:t>
            </a:r>
            <a:r>
              <a:rPr lang="nl-NL" sz="2800" dirty="0">
                <a:sym typeface="Wingdings" panose="05000000000000000000" pitchFamily="2" charset="2"/>
              </a:rPr>
              <a:t> bijvoorbeeld afspraak maken voor deelname</a:t>
            </a:r>
            <a:endParaRPr lang="nl-NL" sz="2800" dirty="0"/>
          </a:p>
          <a:p>
            <a:pPr marL="0" indent="0">
              <a:spcBef>
                <a:spcPts val="0"/>
              </a:spcBef>
              <a:buNone/>
            </a:pPr>
            <a:r>
              <a:rPr lang="nl-NL" sz="2800" dirty="0" err="1"/>
              <a:t>Contributing</a:t>
            </a:r>
            <a:r>
              <a:rPr lang="nl-NL" sz="2800" dirty="0"/>
              <a:t> (deelname)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800" dirty="0"/>
              <a:t>Deelnemen aan de groep, evenement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2800" dirty="0" err="1"/>
              <a:t>Owning</a:t>
            </a:r>
            <a:r>
              <a:rPr lang="nl-NL" sz="2800" dirty="0"/>
              <a:t> (kennis bezitten)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800" dirty="0"/>
              <a:t>Gaat praten over de campagne, heeft passie voor het onderwerp en wil hierin investeren </a:t>
            </a:r>
            <a:r>
              <a:rPr lang="nl-NL" sz="2800" dirty="0">
                <a:sym typeface="Wingdings" panose="05000000000000000000" pitchFamily="2" charset="2"/>
              </a:rPr>
              <a:t> bijvoorbeeld mond op mond reclame</a:t>
            </a:r>
            <a:endParaRPr lang="nl-NL" sz="2800" dirty="0"/>
          </a:p>
          <a:p>
            <a:pPr marL="0" indent="0">
              <a:spcBef>
                <a:spcPts val="0"/>
              </a:spcBef>
              <a:buNone/>
            </a:pPr>
            <a:r>
              <a:rPr lang="nl-NL" sz="2800" dirty="0" err="1"/>
              <a:t>Leading</a:t>
            </a:r>
            <a:r>
              <a:rPr lang="nl-NL" sz="2800" dirty="0"/>
              <a:t> (leidend)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800" dirty="0"/>
              <a:t>Gaat in de wijk verantwoordelijkheid nemen om het voortouw te nemen, andere mee te nemen hierin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4220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7C43EB-86F2-4C20-420B-CFDD146C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helpt dit?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E123E8-2753-2750-5DE1-A41628638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6" y="1357041"/>
            <a:ext cx="11449050" cy="3619908"/>
          </a:xfrm>
        </p:spPr>
        <p:txBody>
          <a:bodyPr numCol="1"/>
          <a:lstStyle/>
          <a:p>
            <a:pPr marL="0" indent="0">
              <a:buNone/>
            </a:pPr>
            <a:r>
              <a:rPr lang="nl-NL" sz="2400" dirty="0"/>
              <a:t>Waar staat de community van je opdrachtgever? </a:t>
            </a:r>
          </a:p>
          <a:p>
            <a:pPr marL="0" indent="0">
              <a:buNone/>
            </a:pPr>
            <a:r>
              <a:rPr lang="nl-NL" sz="2400" dirty="0"/>
              <a:t>Wat zou je opdrachtgever willen bereiken? </a:t>
            </a:r>
          </a:p>
          <a:p>
            <a:pPr marL="0" indent="0">
              <a:buNone/>
            </a:pPr>
            <a:r>
              <a:rPr lang="nl-NL" sz="2400" dirty="0"/>
              <a:t>Waar staan de huidige </a:t>
            </a:r>
            <a:r>
              <a:rPr lang="nl-NL" sz="2400" dirty="0" err="1"/>
              <a:t>communityleden</a:t>
            </a:r>
            <a:r>
              <a:rPr lang="nl-NL" sz="2400" dirty="0"/>
              <a:t> volgens jullie onderzoek?</a:t>
            </a:r>
          </a:p>
          <a:p>
            <a:pPr marL="0" indent="0">
              <a:buNone/>
            </a:pPr>
            <a:r>
              <a:rPr lang="nl-NL" sz="2400" dirty="0"/>
              <a:t>Hoe kun je de huidige </a:t>
            </a:r>
            <a:r>
              <a:rPr lang="nl-NL" sz="2400" dirty="0" err="1"/>
              <a:t>communityleden</a:t>
            </a:r>
            <a:r>
              <a:rPr lang="nl-NL" sz="2400" dirty="0"/>
              <a:t> laten stijgen in de piramide?</a:t>
            </a:r>
          </a:p>
          <a:p>
            <a:pPr marL="0" indent="0">
              <a:buNone/>
            </a:pPr>
            <a:r>
              <a:rPr lang="nl-NL" sz="2400" dirty="0"/>
              <a:t>Hoe kan deze piramide helpen in het </a:t>
            </a:r>
            <a:r>
              <a:rPr lang="nl-NL" sz="2400" dirty="0" err="1"/>
              <a:t>berieken</a:t>
            </a:r>
            <a:r>
              <a:rPr lang="nl-NL" sz="2400" dirty="0"/>
              <a:t> van nieuwe </a:t>
            </a:r>
            <a:r>
              <a:rPr lang="nl-NL" sz="2400" dirty="0" err="1"/>
              <a:t>communityleden</a:t>
            </a:r>
            <a:r>
              <a:rPr lang="nl-NL" sz="2400" dirty="0"/>
              <a:t>?</a:t>
            </a:r>
          </a:p>
          <a:p>
            <a:pPr marL="0" indent="0">
              <a:buNone/>
            </a:pPr>
            <a:endParaRPr lang="nl-NL" sz="1400" dirty="0"/>
          </a:p>
          <a:p>
            <a:pPr marL="0" indent="0">
              <a:spcBef>
                <a:spcPts val="0"/>
              </a:spcBef>
              <a:buNone/>
            </a:pPr>
            <a:r>
              <a:rPr lang="nl-NL" sz="1400" dirty="0"/>
              <a:t>Bronnen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>
                <a:hlinkClick r:id="rId2"/>
              </a:rPr>
              <a:t>Engagement Pyramid: </a:t>
            </a:r>
            <a:r>
              <a:rPr lang="en-US" sz="1000" dirty="0" err="1">
                <a:hlinkClick r:id="rId2"/>
              </a:rPr>
              <a:t>Visualise</a:t>
            </a:r>
            <a:r>
              <a:rPr lang="en-US" sz="1000" dirty="0">
                <a:hlinkClick r:id="rId2"/>
              </a:rPr>
              <a:t> the different ways a person might get involved with your Campaign - The Commons (commonslibrary.org)</a:t>
            </a:r>
            <a:endParaRPr lang="en-US" sz="1000" dirty="0"/>
          </a:p>
          <a:p>
            <a:pPr marL="0" indent="0">
              <a:spcBef>
                <a:spcPts val="0"/>
              </a:spcBef>
              <a:buNone/>
            </a:pPr>
            <a:r>
              <a:rPr lang="nl-NL" sz="1000" dirty="0">
                <a:hlinkClick r:id="rId3"/>
              </a:rPr>
              <a:t>Campaign-Accelerator-A4-Detailed-Engagement-Pyramid.pdf (commonslibrary.org)</a:t>
            </a:r>
            <a:endParaRPr lang="en-US" sz="1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>
                <a:hlinkClick r:id="rId4"/>
              </a:rPr>
              <a:t>The Six Levels of the Engagement Pyramid (the-vital-edge.com)</a:t>
            </a:r>
            <a:endParaRPr lang="nl-NL" sz="14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6690786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 thema ppt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 thema ppt" id="{6C654809-CCB3-4C91-AF44-7FD5A3A41605}" vid="{C6104048-943F-40EF-A462-02ED14542D9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56F447-1FF5-408B-ABBB-0CC53763EB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FFA829-89B5-4FCA-9056-F6A4164202AE}">
  <ds:schemaRefs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c6f82ce1-f6df-49a5-8b49-cf8409a27aa4"/>
    <ds:schemaRef ds:uri="2c4f0c93-2979-4f27-aab2-70de95932352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7F5ADF2-8108-4A3B-8D70-AD37A1EF09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 thema ppt</Template>
  <TotalTime>94</TotalTime>
  <Words>724</Words>
  <Application>Microsoft Office PowerPoint</Application>
  <PresentationFormat>Breedbeeld</PresentationFormat>
  <Paragraphs>111</Paragraphs>
  <Slides>20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Arial Black</vt:lpstr>
      <vt:lpstr>Calibri</vt:lpstr>
      <vt:lpstr>Yuverta thema ppt</vt:lpstr>
      <vt:lpstr>Training gedragsbeïnvloeding</vt:lpstr>
      <vt:lpstr>Les van vandaag</vt:lpstr>
      <vt:lpstr>De engagement pyramid Of te wel de piramide van betrokkenheid</vt:lpstr>
      <vt:lpstr>PowerPoint-presentatie</vt:lpstr>
      <vt:lpstr>Vertaling</vt:lpstr>
      <vt:lpstr>Hoe werkt deze piramide?</vt:lpstr>
      <vt:lpstr>Betekenis?</vt:lpstr>
      <vt:lpstr>Betekenis?</vt:lpstr>
      <vt:lpstr>Hoe helpt dit?</vt:lpstr>
      <vt:lpstr>Beïnvloedingsprincipes van Cialdini</vt:lpstr>
      <vt:lpstr>PowerPoint-presentatie</vt:lpstr>
      <vt:lpstr>Wederkerigheid</vt:lpstr>
      <vt:lpstr>Consistentie</vt:lpstr>
      <vt:lpstr>Consensus (sociale bewijskracht)</vt:lpstr>
      <vt:lpstr>Sympathie</vt:lpstr>
      <vt:lpstr>Eenheid</vt:lpstr>
      <vt:lpstr>Autoriteit</vt:lpstr>
      <vt:lpstr>Schaarste</vt:lpstr>
      <vt:lpstr>Wat kan je hiermee?</vt:lpstr>
      <vt:lpstr>Vragen?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gedragsbeïnvloeding</dc:title>
  <dc:creator>Laura Werson - op den Camp</dc:creator>
  <cp:lastModifiedBy>Pascalle Cup</cp:lastModifiedBy>
  <cp:revision>4</cp:revision>
  <dcterms:created xsi:type="dcterms:W3CDTF">2023-02-26T18:56:06Z</dcterms:created>
  <dcterms:modified xsi:type="dcterms:W3CDTF">2023-02-28T10:56:40Z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MediaServiceImageTags">
    <vt:lpwstr/>
  </property>
</Properties>
</file>